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29LT Bukra Semi Condensed Bold" panose="020B0604020202020204" charset="-78"/>
      <p:regular r:id="rId25"/>
    </p:embeddedFont>
    <p:embeddedFont>
      <p:font typeface="Arimo Bold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Canva Sans Bold Italics" panose="020B0604020202020204" charset="0"/>
      <p:regular r:id="rId29"/>
    </p:embeddedFont>
    <p:embeddedFont>
      <p:font typeface="Canva Sans Italics" panose="020B0604020202020204" charset="0"/>
      <p:regular r:id="rId30"/>
    </p:embeddedFont>
    <p:embeddedFont>
      <p:font typeface="Fira Sans Bold" panose="020B0604020202020204" charset="0"/>
      <p:regular r:id="rId31"/>
    </p:embeddedFont>
    <p:embeddedFont>
      <p:font typeface="Fira Sans Semi-Bold" panose="020B0604020202020204" charset="0"/>
      <p:regular r:id="rId32"/>
    </p:embeddedFont>
    <p:embeddedFont>
      <p:font typeface="Open Sans" panose="020B0606030504020204" pitchFamily="3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2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12" name="Group 12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2634460" y="8862882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107602" y="609863"/>
            <a:ext cx="4072795" cy="2016235"/>
          </a:xfrm>
          <a:custGeom>
            <a:avLst/>
            <a:gdLst/>
            <a:ahLst/>
            <a:cxnLst/>
            <a:rect l="l" t="t" r="r" b="b"/>
            <a:pathLst>
              <a:path w="4072795" h="2016235">
                <a:moveTo>
                  <a:pt x="0" y="0"/>
                </a:moveTo>
                <a:lnTo>
                  <a:pt x="4072796" y="0"/>
                </a:lnTo>
                <a:lnTo>
                  <a:pt x="4072796" y="2016236"/>
                </a:lnTo>
                <a:lnTo>
                  <a:pt x="0" y="2016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655691" y="2968999"/>
            <a:ext cx="12783917" cy="217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9"/>
              </a:lnSpc>
            </a:pPr>
            <a:r>
              <a:rPr lang="en-US" sz="7859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Construção de um Modelo de Geração de Código com IA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62146" y="6591216"/>
            <a:ext cx="6660998" cy="4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3667" i="1">
                <a:solidFill>
                  <a:srgbClr val="0E497A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Gustavo Henriques - fc64361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9414" y="5636772"/>
            <a:ext cx="13196053" cy="4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3667" b="1" i="1">
                <a:solidFill>
                  <a:srgbClr val="0E497A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Mestrado em Engenharia Informática - Estudo Orientado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10027" y="8758107"/>
            <a:ext cx="380549" cy="894986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77897" y="7450409"/>
            <a:ext cx="3532206" cy="1953293"/>
          </a:xfrm>
          <a:custGeom>
            <a:avLst/>
            <a:gdLst/>
            <a:ahLst/>
            <a:cxnLst/>
            <a:rect l="l" t="t" r="r" b="b"/>
            <a:pathLst>
              <a:path w="3532206" h="1953293">
                <a:moveTo>
                  <a:pt x="0" y="0"/>
                </a:moveTo>
                <a:lnTo>
                  <a:pt x="3532206" y="0"/>
                </a:lnTo>
                <a:lnTo>
                  <a:pt x="3532206" y="1953294"/>
                </a:lnTo>
                <a:lnTo>
                  <a:pt x="0" y="195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45" t="-113333" r="-38662" b="-1110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3859365" y="3735704"/>
            <a:ext cx="10569271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Solução Proposta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943278" y="5081588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811369" y="8260785"/>
            <a:ext cx="3835165" cy="3629025"/>
          </a:xfrm>
          <a:custGeom>
            <a:avLst/>
            <a:gdLst/>
            <a:ahLst/>
            <a:cxnLst/>
            <a:rect l="l" t="t" r="r" b="b"/>
            <a:pathLst>
              <a:path w="3835165" h="3629025">
                <a:moveTo>
                  <a:pt x="0" y="0"/>
                </a:moveTo>
                <a:lnTo>
                  <a:pt x="3835166" y="0"/>
                </a:lnTo>
                <a:lnTo>
                  <a:pt x="3835166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924801" y="1924187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5" name="Group 5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2924801" y="2120179"/>
            <a:ext cx="12401445" cy="7828412"/>
          </a:xfrm>
          <a:custGeom>
            <a:avLst/>
            <a:gdLst/>
            <a:ahLst/>
            <a:cxnLst/>
            <a:rect l="l" t="t" r="r" b="b"/>
            <a:pathLst>
              <a:path w="12401445" h="7828412">
                <a:moveTo>
                  <a:pt x="0" y="0"/>
                </a:moveTo>
                <a:lnTo>
                  <a:pt x="12401444" y="0"/>
                </a:lnTo>
                <a:lnTo>
                  <a:pt x="12401444" y="7828411"/>
                </a:lnTo>
                <a:lnTo>
                  <a:pt x="0" y="782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66531" y="640216"/>
            <a:ext cx="14154937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Visão Geral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658557" y="4517814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82858" y="-741861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5" name="Group 5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2006062" y="3210244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673339" y="320654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006062" y="528109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933924" y="6698911"/>
            <a:ext cx="11301259" cy="3277365"/>
          </a:xfrm>
          <a:custGeom>
            <a:avLst/>
            <a:gdLst/>
            <a:ahLst/>
            <a:cxnLst/>
            <a:rect l="l" t="t" r="r" b="b"/>
            <a:pathLst>
              <a:path w="11301259" h="3277365">
                <a:moveTo>
                  <a:pt x="0" y="0"/>
                </a:moveTo>
                <a:lnTo>
                  <a:pt x="11301259" y="0"/>
                </a:lnTo>
                <a:lnTo>
                  <a:pt x="11301259" y="3277365"/>
                </a:lnTo>
                <a:lnTo>
                  <a:pt x="0" y="32773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017664" y="5214416"/>
            <a:ext cx="856406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Prompt engineering como mecanismo de controlo do comportamento dos LLMs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29003" y="3143569"/>
            <a:ext cx="620072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Validação humana integrada após cada módulo da pipeline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84941" y="3139870"/>
            <a:ext cx="555024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Ciclo iterativo de feedback e correção dos artefactos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924801" y="1924187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066531" y="640216"/>
            <a:ext cx="14154937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Mecanismos de Refinamento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 flipV="1">
            <a:off x="1902319" y="1637348"/>
            <a:ext cx="14483362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6907" y="9258300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181615" y="2225171"/>
            <a:ext cx="3668287" cy="6746275"/>
          </a:xfrm>
          <a:custGeom>
            <a:avLst/>
            <a:gdLst/>
            <a:ahLst/>
            <a:cxnLst/>
            <a:rect l="l" t="t" r="r" b="b"/>
            <a:pathLst>
              <a:path w="3668287" h="6746275">
                <a:moveTo>
                  <a:pt x="0" y="0"/>
                </a:moveTo>
                <a:lnTo>
                  <a:pt x="3668287" y="0"/>
                </a:lnTo>
                <a:lnTo>
                  <a:pt x="3668287" y="6746275"/>
                </a:lnTo>
                <a:lnTo>
                  <a:pt x="0" y="6746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721173" y="6682802"/>
            <a:ext cx="639709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Produz requisitos estruturados para as fases seguintes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7431" y="353377"/>
            <a:ext cx="13173139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Estruturação dos Requisitos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71046" y="2614662"/>
            <a:ext cx="6173887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Ponto de entrada da pipeline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71046" y="4648732"/>
            <a:ext cx="640906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Redução de ambiguidades nos requisitos iniciais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id="19" name="Freeform 19"/>
          <p:cNvSpPr/>
          <p:nvPr/>
        </p:nvSpPr>
        <p:spPr>
          <a:xfrm>
            <a:off x="1902319" y="268133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852446" y="674947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852446" y="471540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943278" y="1699260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5" name="Group 5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744644" y="4395071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943278" y="645247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943278" y="2524992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943278" y="4488732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558052" y="2062727"/>
            <a:ext cx="3786670" cy="7195573"/>
          </a:xfrm>
          <a:custGeom>
            <a:avLst/>
            <a:gdLst/>
            <a:ahLst/>
            <a:cxnLst/>
            <a:rect l="l" t="t" r="r" b="b"/>
            <a:pathLst>
              <a:path w="3786670" h="7195573">
                <a:moveTo>
                  <a:pt x="0" y="0"/>
                </a:moveTo>
                <a:lnTo>
                  <a:pt x="3786670" y="0"/>
                </a:lnTo>
                <a:lnTo>
                  <a:pt x="3786670" y="7195573"/>
                </a:lnTo>
                <a:lnTo>
                  <a:pt x="0" y="7195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072896" y="6385796"/>
            <a:ext cx="5784979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Permite validação precoce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72896" y="353377"/>
            <a:ext cx="10142208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Geração de Interfaces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2896" y="2458317"/>
            <a:ext cx="590227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Transformação de requisitos estruturados em interfaces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72896" y="4422057"/>
            <a:ext cx="564391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Representação visual das funcionalidades do sistema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524784" y="2190904"/>
            <a:ext cx="13106968" cy="13833191"/>
            <a:chOff x="0" y="0"/>
            <a:chExt cx="17475957" cy="18444255"/>
          </a:xfrm>
        </p:grpSpPr>
        <p:grpSp>
          <p:nvGrpSpPr>
            <p:cNvPr id="4" name="Group 4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1494468" y="1699260"/>
            <a:ext cx="15299064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470191" y="3799527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552359" y="2190904"/>
            <a:ext cx="4784161" cy="7332047"/>
          </a:xfrm>
          <a:custGeom>
            <a:avLst/>
            <a:gdLst/>
            <a:ahLst/>
            <a:cxnLst/>
            <a:rect l="l" t="t" r="r" b="b"/>
            <a:pathLst>
              <a:path w="4784161" h="7332047">
                <a:moveTo>
                  <a:pt x="0" y="0"/>
                </a:moveTo>
                <a:lnTo>
                  <a:pt x="4784161" y="0"/>
                </a:lnTo>
                <a:lnTo>
                  <a:pt x="4784161" y="7332047"/>
                </a:lnTo>
                <a:lnTo>
                  <a:pt x="0" y="733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05756" y="6372225"/>
            <a:ext cx="6095166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Base para o desenvolvimento backend e frontend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94468" y="415290"/>
            <a:ext cx="15299064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Geração da Especificação da 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5756" y="2863106"/>
            <a:ext cx="590227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Geração automática de uma especificação OpenAPI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05756" y="4616400"/>
            <a:ext cx="564391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 API funciona como contrato central do sistema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94468" y="292978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94468" y="468307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94468" y="643890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6907" y="9258300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918180" y="-5283082"/>
            <a:ext cx="12739640" cy="14145964"/>
            <a:chOff x="0" y="0"/>
            <a:chExt cx="16986187" cy="18861285"/>
          </a:xfrm>
        </p:grpSpPr>
        <p:grpSp>
          <p:nvGrpSpPr>
            <p:cNvPr id="5" name="Group 5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9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flipV="1">
            <a:off x="2398819" y="1719953"/>
            <a:ext cx="13490362" cy="41385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23195" y="1965021"/>
            <a:ext cx="5112984" cy="7688697"/>
          </a:xfrm>
          <a:custGeom>
            <a:avLst/>
            <a:gdLst/>
            <a:ahLst/>
            <a:cxnLst/>
            <a:rect l="l" t="t" r="r" b="b"/>
            <a:pathLst>
              <a:path w="5112984" h="7688697">
                <a:moveTo>
                  <a:pt x="0" y="0"/>
                </a:moveTo>
                <a:lnTo>
                  <a:pt x="5112983" y="0"/>
                </a:lnTo>
                <a:lnTo>
                  <a:pt x="5112983" y="7688697"/>
                </a:lnTo>
                <a:lnTo>
                  <a:pt x="0" y="7688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387120" y="6639156"/>
            <a:ext cx="639709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Coerência entre especificação e código gerado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7120" y="2532904"/>
            <a:ext cx="6836075" cy="17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Geração automática do backend a partir da OpenAPI e dos requisitos estruturados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75155" y="4586030"/>
            <a:ext cx="640906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Implementação automática de endpoints e lógica de negócio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11354" y="456675"/>
            <a:ext cx="9265293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Geração do 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  <p:sp>
        <p:nvSpPr>
          <p:cNvPr id="19" name="Freeform 19"/>
          <p:cNvSpPr/>
          <p:nvPr/>
        </p:nvSpPr>
        <p:spPr>
          <a:xfrm>
            <a:off x="2286810" y="670583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98819" y="2599579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286810" y="465270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2051242" y="1764458"/>
            <a:ext cx="14185515" cy="3285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40318" y="4073849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6" name="Group 6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2051242" y="259883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015380" y="4854786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051242" y="7110734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622128" y="2341704"/>
            <a:ext cx="5614630" cy="7536416"/>
          </a:xfrm>
          <a:custGeom>
            <a:avLst/>
            <a:gdLst/>
            <a:ahLst/>
            <a:cxnLst/>
            <a:rect l="l" t="t" r="r" b="b"/>
            <a:pathLst>
              <a:path w="5614630" h="7536416">
                <a:moveTo>
                  <a:pt x="0" y="0"/>
                </a:moveTo>
                <a:lnTo>
                  <a:pt x="5614630" y="0"/>
                </a:lnTo>
                <a:lnTo>
                  <a:pt x="5614630" y="7536417"/>
                </a:lnTo>
                <a:lnTo>
                  <a:pt x="0" y="7536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419946" y="7044059"/>
            <a:ext cx="639709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Redução de inconsistências na integração frontend–backend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19805" y="418575"/>
            <a:ext cx="9648389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Geração do Frontend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91158" y="2532162"/>
            <a:ext cx="5959800" cy="17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Frontend gerado a partir das interfaces, requisitos e da especificação da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07982" y="4788111"/>
            <a:ext cx="640906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Alinhamento entre experiência do utilizador e contrato da 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5548716" y="-5107961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3278" y="1699260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6907" y="9258300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756178" y="2134405"/>
            <a:ext cx="4597178" cy="7677959"/>
          </a:xfrm>
          <a:custGeom>
            <a:avLst/>
            <a:gdLst/>
            <a:ahLst/>
            <a:cxnLst/>
            <a:rect l="l" t="t" r="r" b="b"/>
            <a:pathLst>
              <a:path w="4597178" h="7677959">
                <a:moveTo>
                  <a:pt x="0" y="0"/>
                </a:moveTo>
                <a:lnTo>
                  <a:pt x="4597178" y="0"/>
                </a:lnTo>
                <a:lnTo>
                  <a:pt x="4597178" y="7677959"/>
                </a:lnTo>
                <a:lnTo>
                  <a:pt x="0" y="767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72219" y="5975834"/>
            <a:ext cx="639709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Alinhamento com os artefactos gerados nas fases anteriores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10657" y="415290"/>
            <a:ext cx="12066687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Geração da Infraestrutura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72219" y="2606030"/>
            <a:ext cx="5878334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Infraestrutura definida com base nos requisitos e na API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72219" y="4330198"/>
            <a:ext cx="540343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Geração de artefactos de infraestrutura de suporte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sp>
        <p:nvSpPr>
          <p:cNvPr id="19" name="Freeform 19"/>
          <p:cNvSpPr/>
          <p:nvPr/>
        </p:nvSpPr>
        <p:spPr>
          <a:xfrm>
            <a:off x="2943278" y="6042509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943278" y="4396873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943278" y="275123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1411365" y="1956435"/>
            <a:ext cx="15465270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937169" y="8135968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31912" y="2489848"/>
            <a:ext cx="8081261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Implementação incremental da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912" y="6271424"/>
            <a:ext cx="8324746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Validação humana em todos os módulos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3909" y="672464"/>
            <a:ext cx="17520182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Avaliação e Refinamento dos Módulos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1912" y="7530335"/>
            <a:ext cx="10694955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Métricas automáticas aplicadas aos módulos de geração de código (CodeBLEU e CodeBERTScore)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11365" y="759701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11365" y="6338099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11365" y="2556523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531912" y="5010899"/>
            <a:ext cx="11475118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Ajustes efetuados com base nos resultados da avaliação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11365" y="5077574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531912" y="3752009"/>
            <a:ext cx="12200693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Avaliação realizada após a implementação de cada módulo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11365" y="3817049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88267" y="2341704"/>
            <a:ext cx="13106968" cy="13833191"/>
            <a:chOff x="0" y="0"/>
            <a:chExt cx="17475957" cy="18444255"/>
          </a:xfrm>
        </p:grpSpPr>
        <p:grpSp>
          <p:nvGrpSpPr>
            <p:cNvPr id="4" name="Group 4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3278" y="2738712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53196" y="942975"/>
            <a:ext cx="14181608" cy="173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10841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Contexto e Motivação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97427" y="361762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02359" y="3532720"/>
            <a:ext cx="7658443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Cresci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mento recente da IA generativa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634460" y="8862882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897427" y="454386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902359" y="4458958"/>
            <a:ext cx="11573875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Uso crescente 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de LLMs no desenvolvimento de software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897427" y="550748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902359" y="5422573"/>
            <a:ext cx="8291552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Potencial para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reduzir tarefas repetitivas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448457" y="1699260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35760" y="4160096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8813" y="448134"/>
            <a:ext cx="1258878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 dirty="0" err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Tecnologias</a:t>
            </a:r>
            <a:r>
              <a:rPr lang="en-US" sz="8000" b="1" dirty="0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 e Ferramentas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05233" y="3015506"/>
            <a:ext cx="617388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Ferramenta de orquestração da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5233" y="4616400"/>
            <a:ext cx="581606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Coordenação dos módulos e gestão de prompts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9688245" y="1699260"/>
            <a:ext cx="13106968" cy="13833191"/>
            <a:chOff x="0" y="0"/>
            <a:chExt cx="17475957" cy="18444255"/>
          </a:xfrm>
        </p:grpSpPr>
        <p:grpSp>
          <p:nvGrpSpPr>
            <p:cNvPr id="9" name="Group 9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3605233" y="6219825"/>
            <a:ext cx="581606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Utilização de modelos de linguagem existentes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  <p:sp>
        <p:nvSpPr>
          <p:cNvPr id="18" name="Freeform 18"/>
          <p:cNvSpPr/>
          <p:nvPr/>
        </p:nvSpPr>
        <p:spPr>
          <a:xfrm>
            <a:off x="2448457" y="628650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448457" y="468307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448457" y="308218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3278" y="1966177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774612" y="5877679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019425" y="672464"/>
            <a:ext cx="6249151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Planeamento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2943278" y="2238238"/>
          <a:ext cx="12401445" cy="7278880"/>
        </p:xfrm>
        <a:graphic>
          <a:graphicData uri="http://schemas.openxmlformats.org/drawingml/2006/table">
            <a:tbl>
              <a:tblPr/>
              <a:tblGrid>
                <a:gridCol w="341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72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3870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FASE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JANEIRO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FEVEREIRO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MARÇO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FFFFFF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ABRIL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MAIO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7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FFFFFF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JUNHO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17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REQUISITOS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702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INTERFACES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17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ESPECIFICAÇÃO OPENAPI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02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Semi-Bold"/>
                          <a:ea typeface="Fira Sans Semi-Bold"/>
                          <a:cs typeface="Fira Sans Semi-Bold"/>
                          <a:sym typeface="Fira Sans Semi-Bold"/>
                        </a:rPr>
                        <a:t>BACKEND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502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FRONTEND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502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INFRAESTRUTURA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5028">
                <a:tc>
                  <a:txBody>
                    <a:bodyPr/>
                    <a:lstStyle/>
                    <a:p>
                      <a:pPr algn="l">
                        <a:lnSpc>
                          <a:spcPts val="2416"/>
                        </a:lnSpc>
                        <a:defRPr/>
                      </a:pPr>
                      <a:r>
                        <a:rPr lang="en-US" sz="1726" b="1">
                          <a:solidFill>
                            <a:srgbClr val="2B336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DOCUMENTO FINAL</a:t>
                      </a: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6"/>
                        </a:lnSpc>
                        <a:defRPr/>
                      </a:pPr>
                      <a:endParaRPr lang="en-US" sz="1100"/>
                    </a:p>
                  </a:txBody>
                  <a:tcPr marL="92171" marR="92171" marT="92171" marB="92171" anchor="ctr">
                    <a:lnL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B33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4567" cap="flat" cmpd="sng" algn="ctr">
                      <a:solidFill>
                        <a:srgbClr val="2B33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6" name="Group 16"/>
          <p:cNvGrpSpPr/>
          <p:nvPr/>
        </p:nvGrpSpPr>
        <p:grpSpPr>
          <a:xfrm>
            <a:off x="6962520" y="3385351"/>
            <a:ext cx="1277431" cy="438435"/>
            <a:chOff x="0" y="0"/>
            <a:chExt cx="1184094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4094" cy="406400"/>
            </a:xfrm>
            <a:custGeom>
              <a:avLst/>
              <a:gdLst/>
              <a:ahLst/>
              <a:cxnLst/>
              <a:rect l="l" t="t" r="r" b="b"/>
              <a:pathLst>
                <a:path w="1184094" h="406400">
                  <a:moveTo>
                    <a:pt x="980894" y="0"/>
                  </a:moveTo>
                  <a:cubicBezTo>
                    <a:pt x="1093119" y="0"/>
                    <a:pt x="1184094" y="90976"/>
                    <a:pt x="1184094" y="203200"/>
                  </a:cubicBezTo>
                  <a:cubicBezTo>
                    <a:pt x="1184094" y="315424"/>
                    <a:pt x="1093119" y="406400"/>
                    <a:pt x="9808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184094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365820" y="4230754"/>
            <a:ext cx="1212792" cy="438435"/>
            <a:chOff x="0" y="0"/>
            <a:chExt cx="1124178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4178" cy="406400"/>
            </a:xfrm>
            <a:custGeom>
              <a:avLst/>
              <a:gdLst/>
              <a:ahLst/>
              <a:cxnLst/>
              <a:rect l="l" t="t" r="r" b="b"/>
              <a:pathLst>
                <a:path w="1124178" h="406400">
                  <a:moveTo>
                    <a:pt x="920978" y="0"/>
                  </a:moveTo>
                  <a:cubicBezTo>
                    <a:pt x="1033202" y="0"/>
                    <a:pt x="1124178" y="90976"/>
                    <a:pt x="1124178" y="203200"/>
                  </a:cubicBezTo>
                  <a:cubicBezTo>
                    <a:pt x="1124178" y="315424"/>
                    <a:pt x="1033202" y="406400"/>
                    <a:pt x="9209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124178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78611" y="4994451"/>
            <a:ext cx="858133" cy="438435"/>
            <a:chOff x="0" y="0"/>
            <a:chExt cx="795432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95432" cy="406400"/>
            </a:xfrm>
            <a:custGeom>
              <a:avLst/>
              <a:gdLst/>
              <a:ahLst/>
              <a:cxnLst/>
              <a:rect l="l" t="t" r="r" b="b"/>
              <a:pathLst>
                <a:path w="795432" h="406400">
                  <a:moveTo>
                    <a:pt x="592232" y="0"/>
                  </a:moveTo>
                  <a:cubicBezTo>
                    <a:pt x="704457" y="0"/>
                    <a:pt x="795432" y="90976"/>
                    <a:pt x="795432" y="203200"/>
                  </a:cubicBezTo>
                  <a:cubicBezTo>
                    <a:pt x="795432" y="315424"/>
                    <a:pt x="704457" y="406400"/>
                    <a:pt x="5922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795432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70343" y="6889280"/>
            <a:ext cx="1206700" cy="438435"/>
            <a:chOff x="0" y="0"/>
            <a:chExt cx="1118531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8531" cy="406400"/>
            </a:xfrm>
            <a:custGeom>
              <a:avLst/>
              <a:gdLst/>
              <a:ahLst/>
              <a:cxnLst/>
              <a:rect l="l" t="t" r="r" b="b"/>
              <a:pathLst>
                <a:path w="1118531" h="406400">
                  <a:moveTo>
                    <a:pt x="915331" y="0"/>
                  </a:moveTo>
                  <a:cubicBezTo>
                    <a:pt x="1027555" y="0"/>
                    <a:pt x="1118531" y="90976"/>
                    <a:pt x="1118531" y="203200"/>
                  </a:cubicBezTo>
                  <a:cubicBezTo>
                    <a:pt x="1118531" y="315424"/>
                    <a:pt x="1027555" y="406400"/>
                    <a:pt x="9153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118531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436744" y="5979626"/>
            <a:ext cx="1033598" cy="438435"/>
            <a:chOff x="0" y="0"/>
            <a:chExt cx="958077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8077" cy="406400"/>
            </a:xfrm>
            <a:custGeom>
              <a:avLst/>
              <a:gdLst/>
              <a:ahLst/>
              <a:cxnLst/>
              <a:rect l="l" t="t" r="r" b="b"/>
              <a:pathLst>
                <a:path w="958077" h="406400">
                  <a:moveTo>
                    <a:pt x="754877" y="0"/>
                  </a:moveTo>
                  <a:cubicBezTo>
                    <a:pt x="867101" y="0"/>
                    <a:pt x="958077" y="90976"/>
                    <a:pt x="958077" y="203200"/>
                  </a:cubicBezTo>
                  <a:cubicBezTo>
                    <a:pt x="958077" y="315424"/>
                    <a:pt x="867101" y="406400"/>
                    <a:pt x="75487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958077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677042" y="7769518"/>
            <a:ext cx="1135044" cy="438435"/>
            <a:chOff x="0" y="0"/>
            <a:chExt cx="1052110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52110" cy="406400"/>
            </a:xfrm>
            <a:custGeom>
              <a:avLst/>
              <a:gdLst/>
              <a:ahLst/>
              <a:cxnLst/>
              <a:rect l="l" t="t" r="r" b="b"/>
              <a:pathLst>
                <a:path w="1052110" h="406400">
                  <a:moveTo>
                    <a:pt x="848910" y="0"/>
                  </a:moveTo>
                  <a:cubicBezTo>
                    <a:pt x="961135" y="0"/>
                    <a:pt x="1052110" y="90976"/>
                    <a:pt x="1052110" y="203200"/>
                  </a:cubicBezTo>
                  <a:cubicBezTo>
                    <a:pt x="1052110" y="315424"/>
                    <a:pt x="961135" y="406400"/>
                    <a:pt x="848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052110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953543" y="8823481"/>
            <a:ext cx="4391179" cy="438435"/>
            <a:chOff x="0" y="0"/>
            <a:chExt cx="4070332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70332" cy="406400"/>
            </a:xfrm>
            <a:custGeom>
              <a:avLst/>
              <a:gdLst/>
              <a:ahLst/>
              <a:cxnLst/>
              <a:rect l="l" t="t" r="r" b="b"/>
              <a:pathLst>
                <a:path w="4070332" h="406400">
                  <a:moveTo>
                    <a:pt x="3867132" y="0"/>
                  </a:moveTo>
                  <a:cubicBezTo>
                    <a:pt x="3979356" y="0"/>
                    <a:pt x="4070332" y="90976"/>
                    <a:pt x="4070332" y="203200"/>
                  </a:cubicBezTo>
                  <a:cubicBezTo>
                    <a:pt x="4070332" y="315424"/>
                    <a:pt x="3979356" y="406400"/>
                    <a:pt x="38671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070332" cy="434975"/>
            </a:xfrm>
            <a:prstGeom prst="rect">
              <a:avLst/>
            </a:prstGeom>
          </p:spPr>
          <p:txBody>
            <a:bodyPr lIns="34424" tIns="34424" rIns="34424" bIns="34424" rtlCol="0" anchor="ctr"/>
            <a:lstStyle/>
            <a:p>
              <a:pPr algn="ctr">
                <a:lnSpc>
                  <a:spcPts val="132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12" name="Group 12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2518917" y="8689097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3016" y="176027"/>
            <a:ext cx="4072795" cy="2016235"/>
          </a:xfrm>
          <a:custGeom>
            <a:avLst/>
            <a:gdLst/>
            <a:ahLst/>
            <a:cxnLst/>
            <a:rect l="l" t="t" r="r" b="b"/>
            <a:pathLst>
              <a:path w="4072795" h="2016235">
                <a:moveTo>
                  <a:pt x="0" y="0"/>
                </a:moveTo>
                <a:lnTo>
                  <a:pt x="4072795" y="0"/>
                </a:lnTo>
                <a:lnTo>
                  <a:pt x="4072795" y="2016235"/>
                </a:lnTo>
                <a:lnTo>
                  <a:pt x="0" y="2016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752042" y="3892924"/>
            <a:ext cx="12783917" cy="125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9"/>
              </a:lnSpc>
            </a:pPr>
            <a:r>
              <a:rPr lang="en-US" sz="7859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Obrigado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62146" y="6591216"/>
            <a:ext cx="6756772" cy="459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1"/>
              </a:lnSpc>
            </a:pPr>
            <a:r>
              <a:rPr lang="en-US" sz="3667" i="1">
                <a:solidFill>
                  <a:srgbClr val="0E497A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Gustavo Henriques - fc64361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  <p:sp>
        <p:nvSpPr>
          <p:cNvPr id="24" name="Freeform 24"/>
          <p:cNvSpPr/>
          <p:nvPr/>
        </p:nvSpPr>
        <p:spPr>
          <a:xfrm>
            <a:off x="7377897" y="7450409"/>
            <a:ext cx="3532206" cy="1953293"/>
          </a:xfrm>
          <a:custGeom>
            <a:avLst/>
            <a:gdLst/>
            <a:ahLst/>
            <a:cxnLst/>
            <a:rect l="l" t="t" r="r" b="b"/>
            <a:pathLst>
              <a:path w="3532206" h="1953293">
                <a:moveTo>
                  <a:pt x="0" y="0"/>
                </a:moveTo>
                <a:lnTo>
                  <a:pt x="3532206" y="0"/>
                </a:lnTo>
                <a:lnTo>
                  <a:pt x="3532206" y="1953294"/>
                </a:lnTo>
                <a:lnTo>
                  <a:pt x="0" y="195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45" t="-113333" r="-38662" b="-11109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448457" y="1699260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35760" y="4160096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8813" y="448134"/>
            <a:ext cx="12351089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Exemplo de uma API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8722" y="3034556"/>
            <a:ext cx="11709800" cy="61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paths: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/users: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get: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summary: Lista de utilizadores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responses: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'200':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description: Lista devolvida com sucesso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content: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  application/json: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    schema: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type: array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items: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$ref: '#/components/schemas/User'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42B4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9688245" y="1699260"/>
            <a:ext cx="13106968" cy="13833191"/>
            <a:chOff x="0" y="0"/>
            <a:chExt cx="17475957" cy="18444255"/>
          </a:xfrm>
        </p:grpSpPr>
        <p:grpSp>
          <p:nvGrpSpPr>
            <p:cNvPr id="8" name="Group 8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2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  <p:sp>
        <p:nvSpPr>
          <p:cNvPr id="16" name="Freeform 16"/>
          <p:cNvSpPr/>
          <p:nvPr/>
        </p:nvSpPr>
        <p:spPr>
          <a:xfrm>
            <a:off x="2448457" y="308218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88267" y="2341704"/>
            <a:ext cx="13106968" cy="13833191"/>
            <a:chOff x="0" y="0"/>
            <a:chExt cx="17475957" cy="18444255"/>
          </a:xfrm>
        </p:grpSpPr>
        <p:grpSp>
          <p:nvGrpSpPr>
            <p:cNvPr id="4" name="Group 4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022082" y="645716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581465" y="8976435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244333" y="7086512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2943278" y="2005871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2082" y="2770157"/>
            <a:ext cx="6131879" cy="3165582"/>
          </a:xfrm>
          <a:custGeom>
            <a:avLst/>
            <a:gdLst/>
            <a:ahLst/>
            <a:cxnLst/>
            <a:rect l="l" t="t" r="r" b="b"/>
            <a:pathLst>
              <a:path w="6131879" h="3165582">
                <a:moveTo>
                  <a:pt x="0" y="0"/>
                </a:moveTo>
                <a:lnTo>
                  <a:pt x="6131878" y="0"/>
                </a:lnTo>
                <a:lnTo>
                  <a:pt x="6131878" y="3165582"/>
                </a:lnTo>
                <a:lnTo>
                  <a:pt x="0" y="3165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759949" y="381399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4000" y="5472930"/>
            <a:ext cx="7418766" cy="1613582"/>
          </a:xfrm>
          <a:custGeom>
            <a:avLst/>
            <a:gdLst/>
            <a:ahLst/>
            <a:cxnLst/>
            <a:rect l="l" t="t" r="r" b="b"/>
            <a:pathLst>
              <a:path w="7418766" h="1613582">
                <a:moveTo>
                  <a:pt x="0" y="0"/>
                </a:moveTo>
                <a:lnTo>
                  <a:pt x="7418766" y="0"/>
                </a:lnTo>
                <a:lnTo>
                  <a:pt x="7418766" y="1613582"/>
                </a:lnTo>
                <a:lnTo>
                  <a:pt x="0" y="16135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759949" y="2404578"/>
            <a:ext cx="9533701" cy="1179795"/>
          </a:xfrm>
          <a:custGeom>
            <a:avLst/>
            <a:gdLst/>
            <a:ahLst/>
            <a:cxnLst/>
            <a:rect l="l" t="t" r="r" b="b"/>
            <a:pathLst>
              <a:path w="9533701" h="1179795">
                <a:moveTo>
                  <a:pt x="0" y="0"/>
                </a:moveTo>
                <a:lnTo>
                  <a:pt x="9533701" y="0"/>
                </a:lnTo>
                <a:lnTo>
                  <a:pt x="9533701" y="1179796"/>
                </a:lnTo>
                <a:lnTo>
                  <a:pt x="0" y="1179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94350" y="536747"/>
            <a:ext cx="1651567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 dirty="0" err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Desenvolvimento</a:t>
            </a:r>
            <a:r>
              <a:rPr lang="en-US" sz="8000" b="1" dirty="0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 </a:t>
            </a:r>
            <a:r>
              <a:rPr lang="en-US" sz="8000" b="1" dirty="0" err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na</a:t>
            </a:r>
            <a:r>
              <a:rPr lang="en-US" sz="8000" b="1" dirty="0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 Trust Systems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7014" y="6372254"/>
            <a:ext cx="594931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Fase de decisã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 estratégica e enquadramento de negócio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31855" y="7019837"/>
            <a:ext cx="6961795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Comunicação estruturada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entre frontend e backend via API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97641" y="3747316"/>
            <a:ext cx="654708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Backend estruturado a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 partir da especificação OpenAPI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3278" y="2738712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53196" y="1004887"/>
            <a:ext cx="14181608" cy="173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10841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Problema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97427" y="361762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02359" y="3532720"/>
            <a:ext cx="10625235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Ferr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amentas existentes focadas em geração isolada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7524" y="8559682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897427" y="5376809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902359" y="5291902"/>
            <a:ext cx="7142479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Falta de inte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gração com processos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897427" y="713599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902359" y="7051084"/>
            <a:ext cx="12274149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Desafio de integrar LLMs em pr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ocessos de desenvolvimento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88267" y="2341704"/>
            <a:ext cx="13106968" cy="13833191"/>
            <a:chOff x="0" y="0"/>
            <a:chExt cx="17475957" cy="18444255"/>
          </a:xfrm>
        </p:grpSpPr>
        <p:grpSp>
          <p:nvGrpSpPr>
            <p:cNvPr id="4" name="Group 4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2943278" y="1875147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11641" y="591176"/>
            <a:ext cx="1142301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440"/>
              </a:lnSpc>
            </a:pPr>
            <a:r>
              <a:rPr lang="en-US" sz="8000" b="1" dirty="0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Ferramentas </a:t>
            </a:r>
            <a:r>
              <a:rPr lang="en-US" sz="8000" b="1" dirty="0" err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Existentes</a:t>
            </a:r>
            <a:endParaRPr lang="en-US" sz="8000" b="1" dirty="0">
              <a:solidFill>
                <a:srgbClr val="0E497A"/>
              </a:solidFill>
              <a:latin typeface="29LT Bukra Semi Condensed Bold"/>
              <a:ea typeface="29LT Bukra Semi Condensed Bold"/>
              <a:cs typeface="29LT Bukra Semi Condensed Bold"/>
              <a:sym typeface="29LT Bukra Semi Condense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634460" y="8862882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01217" y="489432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606149" y="4809413"/>
            <a:ext cx="7832566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Abordagens baseadas na construção de especifações estruturadas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92530" y="2549415"/>
            <a:ext cx="7846186" cy="17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Evolução de ferramentas de apoio ao programador para estratégias mais completas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01217" y="261609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345463" y="4035641"/>
            <a:ext cx="1448189" cy="1448189"/>
          </a:xfrm>
          <a:custGeom>
            <a:avLst/>
            <a:gdLst/>
            <a:ahLst/>
            <a:cxnLst/>
            <a:rect l="l" t="t" r="r" b="b"/>
            <a:pathLst>
              <a:path w="1448189" h="1448189">
                <a:moveTo>
                  <a:pt x="0" y="0"/>
                </a:moveTo>
                <a:lnTo>
                  <a:pt x="1448190" y="0"/>
                </a:lnTo>
                <a:lnTo>
                  <a:pt x="1448190" y="1448189"/>
                </a:lnTo>
                <a:lnTo>
                  <a:pt x="0" y="14481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034658" y="5228157"/>
            <a:ext cx="1454660" cy="1454660"/>
          </a:xfrm>
          <a:custGeom>
            <a:avLst/>
            <a:gdLst/>
            <a:ahLst/>
            <a:cxnLst/>
            <a:rect l="l" t="t" r="r" b="b"/>
            <a:pathLst>
              <a:path w="1454660" h="1454660">
                <a:moveTo>
                  <a:pt x="0" y="0"/>
                </a:moveTo>
                <a:lnTo>
                  <a:pt x="1454660" y="0"/>
                </a:lnTo>
                <a:lnTo>
                  <a:pt x="1454660" y="1454660"/>
                </a:lnTo>
                <a:lnTo>
                  <a:pt x="0" y="1454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338249" y="3510176"/>
            <a:ext cx="1462617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37"/>
              </a:lnSpc>
            </a:pPr>
            <a:r>
              <a:rPr lang="en-US" sz="3312" b="1">
                <a:solidFill>
                  <a:srgbClr val="042B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Kiro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37193" y="6558938"/>
            <a:ext cx="1849590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37"/>
              </a:lnSpc>
            </a:pPr>
            <a:r>
              <a:rPr lang="en-US" sz="3312" b="1">
                <a:solidFill>
                  <a:srgbClr val="042B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Spec-Kit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01217" y="7174021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647068" y="7107346"/>
            <a:ext cx="8832247" cy="17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Foco na geração do produto final e não no conjunto de artefactos que constituem um produto de software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4106392" y="942975"/>
            <a:ext cx="8692404" cy="173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10841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Objetivo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897427" y="2738712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346032" y="9029417"/>
            <a:ext cx="3835165" cy="3629025"/>
          </a:xfrm>
          <a:custGeom>
            <a:avLst/>
            <a:gdLst/>
            <a:ahLst/>
            <a:cxnLst/>
            <a:rect l="l" t="t" r="r" b="b"/>
            <a:pathLst>
              <a:path w="3835165" h="3629025">
                <a:moveTo>
                  <a:pt x="0" y="0"/>
                </a:moveTo>
                <a:lnTo>
                  <a:pt x="3835165" y="0"/>
                </a:lnTo>
                <a:lnTo>
                  <a:pt x="3835165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870097" y="5703750"/>
            <a:ext cx="12767961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Desenv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olver e avaliar uma pipeline modular baseada nesta automatização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0019" y="3711548"/>
            <a:ext cx="13645536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Automatizar etapas seleci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onadas do processo de desenvolvimento baseado em LLMs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11646" y="7655152"/>
            <a:ext cx="13084863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Fazer controlo de qualidade através de pr</a:t>
            </a:r>
            <a:r>
              <a:rPr lang="en-US" sz="3312" u="none" strike="noStrike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ompt engineering e validação humana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id="18" name="Freeform 18"/>
          <p:cNvSpPr/>
          <p:nvPr/>
        </p:nvSpPr>
        <p:spPr>
          <a:xfrm>
            <a:off x="1747669" y="381468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47669" y="577042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47669" y="7726163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3859365" y="3735704"/>
            <a:ext cx="10569271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Conceitos Importantes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943278" y="5081588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811369" y="8260785"/>
            <a:ext cx="3835165" cy="3629025"/>
          </a:xfrm>
          <a:custGeom>
            <a:avLst/>
            <a:gdLst/>
            <a:ahLst/>
            <a:cxnLst/>
            <a:rect l="l" t="t" r="r" b="b"/>
            <a:pathLst>
              <a:path w="3835165" h="3629025">
                <a:moveTo>
                  <a:pt x="0" y="0"/>
                </a:moveTo>
                <a:lnTo>
                  <a:pt x="3835166" y="0"/>
                </a:lnTo>
                <a:lnTo>
                  <a:pt x="3835166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97792" y="2341704"/>
            <a:ext cx="13106968" cy="13833191"/>
            <a:chOff x="0" y="0"/>
            <a:chExt cx="17475957" cy="18444255"/>
          </a:xfrm>
        </p:grpSpPr>
        <p:grpSp>
          <p:nvGrpSpPr>
            <p:cNvPr id="4" name="Group 4"/>
            <p:cNvGrpSpPr/>
            <p:nvPr/>
          </p:nvGrpSpPr>
          <p:grpSpPr>
            <a:xfrm rot="8183246">
              <a:off x="6991387" y="301928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831797">
              <a:off x="-2082422" y="7333476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8183246">
              <a:off x="6815363" y="376924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29698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514350" y="610059"/>
            <a:ext cx="17259300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Estratégias de Refinamento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0728" y="2535832"/>
            <a:ext cx="12649947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Os modelos de linguagem podem gerar respostas incoerentes ou incorretas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14" name="Freeform 14"/>
          <p:cNvSpPr/>
          <p:nvPr/>
        </p:nvSpPr>
        <p:spPr>
          <a:xfrm>
            <a:off x="2367533" y="2602507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2943278" y="1955942"/>
            <a:ext cx="12401445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430728" y="4194771"/>
            <a:ext cx="12827309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Começaram a surgir abordagens para tornar o comportamento mais consistente</a:t>
            </a:r>
          </a:p>
        </p:txBody>
      </p:sp>
      <p:sp>
        <p:nvSpPr>
          <p:cNvPr id="17" name="Freeform 17"/>
          <p:cNvSpPr/>
          <p:nvPr/>
        </p:nvSpPr>
        <p:spPr>
          <a:xfrm>
            <a:off x="2367533" y="4261446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430728" y="5853711"/>
            <a:ext cx="12827309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Fine-tunnig é uma das abordagens que especializa os modelos através  com dados específicos</a:t>
            </a:r>
          </a:p>
        </p:txBody>
      </p:sp>
      <p:sp>
        <p:nvSpPr>
          <p:cNvPr id="19" name="Freeform 19"/>
          <p:cNvSpPr/>
          <p:nvPr/>
        </p:nvSpPr>
        <p:spPr>
          <a:xfrm>
            <a:off x="2367533" y="5920386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909503" y="8645593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13173" y="-5116547"/>
            <a:ext cx="12739640" cy="14145964"/>
            <a:chOff x="0" y="0"/>
            <a:chExt cx="16986187" cy="18861285"/>
          </a:xfrm>
        </p:grpSpPr>
        <p:grpSp>
          <p:nvGrpSpPr>
            <p:cNvPr id="4" name="Group 4"/>
            <p:cNvGrpSpPr/>
            <p:nvPr/>
          </p:nvGrpSpPr>
          <p:grpSpPr>
            <a:xfrm rot="-2362977">
              <a:off x="6337534" y="3236499"/>
              <a:ext cx="3096100" cy="15044598"/>
              <a:chOff x="0" y="0"/>
              <a:chExt cx="611575" cy="2971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11575" cy="2971772"/>
              </a:xfrm>
              <a:custGeom>
                <a:avLst/>
                <a:gdLst/>
                <a:ahLst/>
                <a:cxnLst/>
                <a:rect l="l" t="t" r="r" b="b"/>
                <a:pathLst>
                  <a:path w="611575" h="2971772">
                    <a:moveTo>
                      <a:pt x="0" y="0"/>
                    </a:moveTo>
                    <a:lnTo>
                      <a:pt x="611575" y="0"/>
                    </a:lnTo>
                    <a:lnTo>
                      <a:pt x="611575" y="2971772"/>
                    </a:lnTo>
                    <a:lnTo>
                      <a:pt x="0" y="2971772"/>
                    </a:lnTo>
                    <a:close/>
                  </a:path>
                </a:pathLst>
              </a:custGeom>
              <a:solidFill>
                <a:srgbClr val="C3C3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611575" cy="3019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 rot="2955397">
              <a:off x="-2327307" y="7541991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 rot="-2362977">
              <a:off x="8310488" y="1886008"/>
              <a:ext cx="3845230" cy="15089269"/>
              <a:chOff x="0" y="0"/>
              <a:chExt cx="759552" cy="29805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59552" cy="2980596"/>
              </a:xfrm>
              <a:custGeom>
                <a:avLst/>
                <a:gdLst/>
                <a:ahLst/>
                <a:cxnLst/>
                <a:rect l="l" t="t" r="r" b="b"/>
                <a:pathLst>
                  <a:path w="759552" h="2980596">
                    <a:moveTo>
                      <a:pt x="0" y="0"/>
                    </a:moveTo>
                    <a:lnTo>
                      <a:pt x="759552" y="0"/>
                    </a:lnTo>
                    <a:lnTo>
                      <a:pt x="759552" y="2980596"/>
                    </a:lnTo>
                    <a:lnTo>
                      <a:pt x="0" y="2980596"/>
                    </a:lnTo>
                    <a:close/>
                  </a:path>
                </a:pathLst>
              </a:custGeom>
              <a:solidFill>
                <a:srgbClr val="3486A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59552" cy="30282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546907" y="9258300"/>
            <a:ext cx="4348534" cy="4114800"/>
          </a:xfrm>
          <a:custGeom>
            <a:avLst/>
            <a:gdLst/>
            <a:ahLst/>
            <a:cxnLst/>
            <a:rect l="l" t="t" r="r" b="b"/>
            <a:pathLst>
              <a:path w="4348534" h="4114800">
                <a:moveTo>
                  <a:pt x="0" y="0"/>
                </a:moveTo>
                <a:lnTo>
                  <a:pt x="4348533" y="0"/>
                </a:lnTo>
                <a:lnTo>
                  <a:pt x="43485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33724" y="2296670"/>
            <a:ext cx="7625036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Forma prática de orientar e controlar o comportamento dos LLMs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3724" y="7489283"/>
            <a:ext cx="9108432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Em contexto empresarial é uma alternativa mais viável do que o fine-tuning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3724" y="4041335"/>
            <a:ext cx="7995885" cy="114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Existem diferentes técnicas de prompt engineering, com diferentes finalidades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1921" y="5490470"/>
            <a:ext cx="7347688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Estimular o raciocínio passo a passo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833724" y="5557145"/>
            <a:ext cx="431762" cy="43176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97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510027" y="8758107"/>
            <a:ext cx="152400" cy="2571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35"/>
              </a:lnSpc>
              <a:spcBef>
                <a:spcPct val="0"/>
              </a:spcBef>
            </a:pPr>
            <a:r>
              <a:rPr lang="en-US" sz="5239">
                <a:solidFill>
                  <a:srgbClr val="0E497A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12701" y="352884"/>
            <a:ext cx="10662597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 b="1">
                <a:solidFill>
                  <a:srgbClr val="0E497A"/>
                </a:solidFill>
                <a:latin typeface="29LT Bukra Semi Condensed Bold"/>
                <a:ea typeface="29LT Bukra Semi Condensed Bold"/>
                <a:cs typeface="29LT Bukra Semi Condensed Bold"/>
                <a:sym typeface="29LT Bukra Semi Condensed Bold"/>
              </a:rPr>
              <a:t>Prompt Engineering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812701" y="1636854"/>
            <a:ext cx="10662597" cy="0"/>
          </a:xfrm>
          <a:prstGeom prst="line">
            <a:avLst/>
          </a:prstGeom>
          <a:ln w="123825" cap="rnd">
            <a:solidFill>
              <a:srgbClr val="0E497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810584" y="2363345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810584" y="4108010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5"/>
                </a:lnTo>
                <a:lnTo>
                  <a:pt x="0" y="4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810584" y="7555958"/>
            <a:ext cx="868727" cy="460425"/>
          </a:xfrm>
          <a:custGeom>
            <a:avLst/>
            <a:gdLst/>
            <a:ahLst/>
            <a:cxnLst/>
            <a:rect l="l" t="t" r="r" b="b"/>
            <a:pathLst>
              <a:path w="868727" h="460425">
                <a:moveTo>
                  <a:pt x="0" y="0"/>
                </a:moveTo>
                <a:lnTo>
                  <a:pt x="868727" y="0"/>
                </a:lnTo>
                <a:lnTo>
                  <a:pt x="868727" y="460426"/>
                </a:lnTo>
                <a:lnTo>
                  <a:pt x="0" y="460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481921" y="6358835"/>
            <a:ext cx="4649606" cy="56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42B4C"/>
                </a:solidFill>
                <a:latin typeface="Canva Sans"/>
                <a:ea typeface="Canva Sans"/>
                <a:cs typeface="Canva Sans"/>
                <a:sym typeface="Canva Sans"/>
              </a:rPr>
              <a:t>Reduzir as alucinações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833724" y="6425510"/>
            <a:ext cx="431762" cy="43176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97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Custom</PresentationFormat>
  <Paragraphs>130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29LT Bukra Semi Condensed Bold</vt:lpstr>
      <vt:lpstr>Canva Sans</vt:lpstr>
      <vt:lpstr>Open Sans</vt:lpstr>
      <vt:lpstr>Canva Sans Bold</vt:lpstr>
      <vt:lpstr>Fira Sans Bold</vt:lpstr>
      <vt:lpstr>Canva Sans Bold Italics</vt:lpstr>
      <vt:lpstr>Canva Sans Italics</vt:lpstr>
      <vt:lpstr>Calibri</vt:lpstr>
      <vt:lpstr>Fira Sans Semi-Bold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e Cinzento Moderno Apresentação de TCC Apresentação</dc:title>
  <cp:lastModifiedBy>Gustavo Henriques</cp:lastModifiedBy>
  <cp:revision>2</cp:revision>
  <dcterms:created xsi:type="dcterms:W3CDTF">2006-08-16T00:00:00Z</dcterms:created>
  <dcterms:modified xsi:type="dcterms:W3CDTF">2026-01-20T21:32:47Z</dcterms:modified>
  <dc:identifier>DAG97v9_bmY</dc:identifier>
</cp:coreProperties>
</file>